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58" r:id="rId4"/>
    <p:sldId id="259" r:id="rId5"/>
    <p:sldId id="260" r:id="rId6"/>
    <p:sldId id="261" r:id="rId7"/>
    <p:sldId id="262" r:id="rId8"/>
    <p:sldId id="263" r:id="rId9"/>
    <p:sldId id="264" r:id="rId1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7FF26A63-A587-40E8-BA98-43BD2119C79E}" type="datetimeFigureOut">
              <a:rPr lang="es-MX" smtClean="0"/>
              <a:t>15/10/2012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CE89700-96BB-43D1-908D-D54D1F759554}"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FF26A63-A587-40E8-BA98-43BD2119C79E}" type="datetimeFigureOut">
              <a:rPr lang="es-MX" smtClean="0"/>
              <a:t>15/10/2012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CE89700-96BB-43D1-908D-D54D1F759554}"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FF26A63-A587-40E8-BA98-43BD2119C79E}" type="datetimeFigureOut">
              <a:rPr lang="es-MX" smtClean="0"/>
              <a:t>15/10/2012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CE89700-96BB-43D1-908D-D54D1F759554}"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FF26A63-A587-40E8-BA98-43BD2119C79E}" type="datetimeFigureOut">
              <a:rPr lang="es-MX" smtClean="0"/>
              <a:t>15/10/2012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CE89700-96BB-43D1-908D-D54D1F759554}"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FF26A63-A587-40E8-BA98-43BD2119C79E}" type="datetimeFigureOut">
              <a:rPr lang="es-MX" smtClean="0"/>
              <a:t>15/10/2012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CE89700-96BB-43D1-908D-D54D1F759554}"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7FF26A63-A587-40E8-BA98-43BD2119C79E}" type="datetimeFigureOut">
              <a:rPr lang="es-MX" smtClean="0"/>
              <a:t>15/10/2012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CE89700-96BB-43D1-908D-D54D1F759554}"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7FF26A63-A587-40E8-BA98-43BD2119C79E}" type="datetimeFigureOut">
              <a:rPr lang="es-MX" smtClean="0"/>
              <a:t>15/10/2012</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ECE89700-96BB-43D1-908D-D54D1F759554}"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7FF26A63-A587-40E8-BA98-43BD2119C79E}" type="datetimeFigureOut">
              <a:rPr lang="es-MX" smtClean="0"/>
              <a:t>15/10/2012</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ECE89700-96BB-43D1-908D-D54D1F759554}"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FF26A63-A587-40E8-BA98-43BD2119C79E}" type="datetimeFigureOut">
              <a:rPr lang="es-MX" smtClean="0"/>
              <a:t>15/10/2012</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ECE89700-96BB-43D1-908D-D54D1F759554}"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FF26A63-A587-40E8-BA98-43BD2119C79E}" type="datetimeFigureOut">
              <a:rPr lang="es-MX" smtClean="0"/>
              <a:t>15/10/2012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CE89700-96BB-43D1-908D-D54D1F759554}"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FF26A63-A587-40E8-BA98-43BD2119C79E}" type="datetimeFigureOut">
              <a:rPr lang="es-MX" smtClean="0"/>
              <a:t>15/10/2012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CE89700-96BB-43D1-908D-D54D1F759554}"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F26A63-A587-40E8-BA98-43BD2119C79E}" type="datetimeFigureOut">
              <a:rPr lang="es-MX" smtClean="0"/>
              <a:t>15/10/2012</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E89700-96BB-43D1-908D-D54D1F759554}"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Introduccion</a:t>
            </a:r>
            <a:r>
              <a:rPr lang="es-MX" dirty="0" smtClean="0"/>
              <a:t> </a:t>
            </a:r>
            <a:endParaRPr lang="es-MX" dirty="0"/>
          </a:p>
        </p:txBody>
      </p:sp>
      <p:sp>
        <p:nvSpPr>
          <p:cNvPr id="3" name="2 Marcador de contenido"/>
          <p:cNvSpPr>
            <a:spLocks noGrp="1"/>
          </p:cNvSpPr>
          <p:nvPr>
            <p:ph idx="1"/>
          </p:nvPr>
        </p:nvSpPr>
        <p:spPr/>
        <p:txBody>
          <a:bodyPr>
            <a:normAutofit fontScale="32500" lnSpcReduction="20000"/>
          </a:bodyPr>
          <a:lstStyle/>
          <a:p>
            <a:r>
              <a:rPr lang="es-MX" sz="3100" b="1" dirty="0">
                <a:latin typeface="Arial" pitchFamily="34" charset="0"/>
                <a:cs typeface="Arial" pitchFamily="34" charset="0"/>
              </a:rPr>
              <a:t>¿Qué es un osciloscopio?</a:t>
            </a:r>
          </a:p>
          <a:p>
            <a:r>
              <a:rPr lang="es-MX" sz="3100" dirty="0">
                <a:latin typeface="Arial" pitchFamily="34" charset="0"/>
                <a:cs typeface="Arial" pitchFamily="34" charset="0"/>
              </a:rPr>
              <a:t>El osciloscopio es </a:t>
            </a:r>
            <a:r>
              <a:rPr lang="es-MX" sz="3100" dirty="0" err="1">
                <a:latin typeface="Arial" pitchFamily="34" charset="0"/>
                <a:cs typeface="Arial" pitchFamily="34" charset="0"/>
              </a:rPr>
              <a:t>basicamente</a:t>
            </a:r>
            <a:r>
              <a:rPr lang="es-MX" sz="3100" dirty="0">
                <a:latin typeface="Arial" pitchFamily="34" charset="0"/>
                <a:cs typeface="Arial" pitchFamily="34" charset="0"/>
              </a:rPr>
              <a:t> un dispositivo de visualización gráfica que muestra señales </a:t>
            </a:r>
            <a:r>
              <a:rPr lang="es-MX" sz="3100" dirty="0" err="1">
                <a:latin typeface="Arial" pitchFamily="34" charset="0"/>
                <a:cs typeface="Arial" pitchFamily="34" charset="0"/>
              </a:rPr>
              <a:t>electricas</a:t>
            </a:r>
            <a:r>
              <a:rPr lang="es-MX" sz="3100" dirty="0">
                <a:latin typeface="Arial" pitchFamily="34" charset="0"/>
                <a:cs typeface="Arial" pitchFamily="34" charset="0"/>
              </a:rPr>
              <a:t> variables en el tiempo. El eje vertical, a partir de ahora denominado Y, representa el voltaje; mientras que el eje horizontal, denominado X, representa el tiempo.</a:t>
            </a:r>
          </a:p>
          <a:p>
            <a:r>
              <a:rPr lang="es-MX" sz="3100" b="1" dirty="0">
                <a:latin typeface="Arial" pitchFamily="34" charset="0"/>
                <a:cs typeface="Arial" pitchFamily="34" charset="0"/>
              </a:rPr>
              <a:t>¿Qué podemos hacer con un osciloscopio?.</a:t>
            </a:r>
          </a:p>
          <a:p>
            <a:r>
              <a:rPr lang="es-MX" sz="3100" dirty="0" err="1">
                <a:latin typeface="Arial" pitchFamily="34" charset="0"/>
                <a:cs typeface="Arial" pitchFamily="34" charset="0"/>
              </a:rPr>
              <a:t>Basicamente</a:t>
            </a:r>
            <a:r>
              <a:rPr lang="es-MX" sz="3100" dirty="0">
                <a:latin typeface="Arial" pitchFamily="34" charset="0"/>
                <a:cs typeface="Arial" pitchFamily="34" charset="0"/>
              </a:rPr>
              <a:t> esto:</a:t>
            </a:r>
          </a:p>
          <a:p>
            <a:r>
              <a:rPr lang="es-MX" sz="3100" dirty="0">
                <a:latin typeface="Arial" pitchFamily="34" charset="0"/>
                <a:cs typeface="Arial" pitchFamily="34" charset="0"/>
              </a:rPr>
              <a:t>Determinar directamente el periodo y el voltaje de una señal.</a:t>
            </a:r>
          </a:p>
          <a:p>
            <a:r>
              <a:rPr lang="es-MX" sz="3100" dirty="0">
                <a:latin typeface="Arial" pitchFamily="34" charset="0"/>
                <a:cs typeface="Arial" pitchFamily="34" charset="0"/>
              </a:rPr>
              <a:t>Determinar indirectamente la frecuencia de una señal.</a:t>
            </a:r>
          </a:p>
          <a:p>
            <a:r>
              <a:rPr lang="es-MX" sz="3100" dirty="0">
                <a:latin typeface="Arial" pitchFamily="34" charset="0"/>
                <a:cs typeface="Arial" pitchFamily="34" charset="0"/>
              </a:rPr>
              <a:t>Determinar que parte de la señal es DC y cual AC.</a:t>
            </a:r>
          </a:p>
          <a:p>
            <a:r>
              <a:rPr lang="es-MX" sz="3100" dirty="0">
                <a:latin typeface="Arial" pitchFamily="34" charset="0"/>
                <a:cs typeface="Arial" pitchFamily="34" charset="0"/>
              </a:rPr>
              <a:t>Localizar </a:t>
            </a:r>
            <a:r>
              <a:rPr lang="es-MX" sz="3100" dirty="0" err="1">
                <a:latin typeface="Arial" pitchFamily="34" charset="0"/>
                <a:cs typeface="Arial" pitchFamily="34" charset="0"/>
              </a:rPr>
              <a:t>averias</a:t>
            </a:r>
            <a:r>
              <a:rPr lang="es-MX" sz="3100" dirty="0">
                <a:latin typeface="Arial" pitchFamily="34" charset="0"/>
                <a:cs typeface="Arial" pitchFamily="34" charset="0"/>
              </a:rPr>
              <a:t> en un circuito.</a:t>
            </a:r>
          </a:p>
          <a:p>
            <a:r>
              <a:rPr lang="es-MX" sz="3100" dirty="0">
                <a:latin typeface="Arial" pitchFamily="34" charset="0"/>
                <a:cs typeface="Arial" pitchFamily="34" charset="0"/>
              </a:rPr>
              <a:t>Medir la fase entre dos señales.</a:t>
            </a:r>
          </a:p>
          <a:p>
            <a:r>
              <a:rPr lang="es-MX" sz="3100" dirty="0">
                <a:latin typeface="Arial" pitchFamily="34" charset="0"/>
                <a:cs typeface="Arial" pitchFamily="34" charset="0"/>
              </a:rPr>
              <a:t>Determinar que parte de la señal es ruido y como varia este en el tiempo.</a:t>
            </a:r>
          </a:p>
          <a:p>
            <a:r>
              <a:rPr lang="es-MX" sz="3100" dirty="0">
                <a:latin typeface="Arial" pitchFamily="34" charset="0"/>
                <a:cs typeface="Arial" pitchFamily="34" charset="0"/>
              </a:rPr>
              <a:t>Los osciloscopios son de los instrumentos más </a:t>
            </a:r>
            <a:r>
              <a:rPr lang="es-MX" sz="3100" dirty="0" err="1">
                <a:latin typeface="Arial" pitchFamily="34" charset="0"/>
                <a:cs typeface="Arial" pitchFamily="34" charset="0"/>
              </a:rPr>
              <a:t>versatiles</a:t>
            </a:r>
            <a:r>
              <a:rPr lang="es-MX" sz="3100" dirty="0">
                <a:latin typeface="Arial" pitchFamily="34" charset="0"/>
                <a:cs typeface="Arial" pitchFamily="34" charset="0"/>
              </a:rPr>
              <a:t> que existen y lo utilizan desde técnicos de reparación de televisores a médicos. Un osciloscopio puede medir un gran número de </a:t>
            </a:r>
            <a:r>
              <a:rPr lang="es-MX" sz="3100" dirty="0" err="1">
                <a:latin typeface="Arial" pitchFamily="34" charset="0"/>
                <a:cs typeface="Arial" pitchFamily="34" charset="0"/>
              </a:rPr>
              <a:t>fenomenos</a:t>
            </a:r>
            <a:r>
              <a:rPr lang="es-MX" sz="3100" dirty="0">
                <a:latin typeface="Arial" pitchFamily="34" charset="0"/>
                <a:cs typeface="Arial" pitchFamily="34" charset="0"/>
              </a:rPr>
              <a:t>, provisto del transductor adecuado (un elemento que convierte una magnitud física en señal eléctrica) será capaz de darnos el valor de una presión, ritmo cardiaco, potencia de sonido, nivel de vibraciones en un coche, etc.</a:t>
            </a:r>
          </a:p>
          <a:p>
            <a:r>
              <a:rPr lang="es-MX" sz="3100" b="1" dirty="0">
                <a:latin typeface="Arial" pitchFamily="34" charset="0"/>
                <a:cs typeface="Arial" pitchFamily="34" charset="0"/>
              </a:rPr>
              <a:t>¿Qué tipos de osciloscopios existen?</a:t>
            </a:r>
          </a:p>
          <a:p>
            <a:r>
              <a:rPr lang="es-MX" sz="3100" dirty="0">
                <a:latin typeface="Arial" pitchFamily="34" charset="0"/>
                <a:cs typeface="Arial" pitchFamily="34" charset="0"/>
              </a:rPr>
              <a:t>Los equipos electrónicos se dividen en dos tipos: </a:t>
            </a:r>
            <a:r>
              <a:rPr lang="es-MX" sz="3100" i="1" dirty="0">
                <a:latin typeface="Arial" pitchFamily="34" charset="0"/>
                <a:cs typeface="Arial" pitchFamily="34" charset="0"/>
              </a:rPr>
              <a:t>Analógicos</a:t>
            </a:r>
            <a:r>
              <a:rPr lang="es-MX" sz="3100" dirty="0">
                <a:latin typeface="Arial" pitchFamily="34" charset="0"/>
                <a:cs typeface="Arial" pitchFamily="34" charset="0"/>
              </a:rPr>
              <a:t> y </a:t>
            </a:r>
            <a:r>
              <a:rPr lang="es-MX" sz="3100" i="1" dirty="0">
                <a:latin typeface="Arial" pitchFamily="34" charset="0"/>
                <a:cs typeface="Arial" pitchFamily="34" charset="0"/>
              </a:rPr>
              <a:t>Digitales</a:t>
            </a:r>
            <a:r>
              <a:rPr lang="es-MX" sz="3100" dirty="0">
                <a:latin typeface="Arial" pitchFamily="34" charset="0"/>
                <a:cs typeface="Arial" pitchFamily="34" charset="0"/>
              </a:rPr>
              <a:t>. Los primeros trabajan con variables continuas mientras </a:t>
            </a:r>
            <a:r>
              <a:rPr lang="es-MX" sz="3100" dirty="0" err="1">
                <a:latin typeface="Arial" pitchFamily="34" charset="0"/>
                <a:cs typeface="Arial" pitchFamily="34" charset="0"/>
              </a:rPr>
              <a:t>quie</a:t>
            </a:r>
            <a:r>
              <a:rPr lang="es-MX" sz="3100" dirty="0">
                <a:latin typeface="Arial" pitchFamily="34" charset="0"/>
                <a:cs typeface="Arial" pitchFamily="34" charset="0"/>
              </a:rPr>
              <a:t> los segundos lo hacen con variables discretas. Por ejemplo un tocadiscos es un equipo analógico y un Compact Disc es un equipo digital.</a:t>
            </a:r>
          </a:p>
          <a:p>
            <a:r>
              <a:rPr lang="es-MX" sz="3100" dirty="0">
                <a:latin typeface="Arial" pitchFamily="34" charset="0"/>
                <a:cs typeface="Arial" pitchFamily="34" charset="0"/>
              </a:rPr>
              <a:t>Los Osciloscopios también pueden ser analógicos ó digitales. Los primeros trabajan directamente con la señal aplicada, está una vez amplificada </a:t>
            </a:r>
            <a:r>
              <a:rPr lang="es-MX" sz="3100" dirty="0" err="1">
                <a:latin typeface="Arial" pitchFamily="34" charset="0"/>
                <a:cs typeface="Arial" pitchFamily="34" charset="0"/>
              </a:rPr>
              <a:t>desvia</a:t>
            </a:r>
            <a:r>
              <a:rPr lang="es-MX" sz="3100" dirty="0">
                <a:latin typeface="Arial" pitchFamily="34" charset="0"/>
                <a:cs typeface="Arial" pitchFamily="34" charset="0"/>
              </a:rPr>
              <a:t> un haz de electrones en sentido vertical proporcionalmente a su valor. En contraste los osciloscopios digitales utilizan previamente un </a:t>
            </a:r>
            <a:r>
              <a:rPr lang="es-MX" sz="3100" dirty="0" err="1">
                <a:latin typeface="Arial" pitchFamily="34" charset="0"/>
                <a:cs typeface="Arial" pitchFamily="34" charset="0"/>
              </a:rPr>
              <a:t>conversor</a:t>
            </a:r>
            <a:r>
              <a:rPr lang="es-MX" sz="3100" dirty="0">
                <a:latin typeface="Arial" pitchFamily="34" charset="0"/>
                <a:cs typeface="Arial" pitchFamily="34" charset="0"/>
              </a:rPr>
              <a:t> analógico-digital (A/D) para almacenar digitalmente la señal de entrada, reconstruyendo posteriormente esta información en la pantalla.</a:t>
            </a:r>
          </a:p>
          <a:p>
            <a:r>
              <a:rPr lang="es-MX" sz="3100" dirty="0">
                <a:latin typeface="Arial" pitchFamily="34" charset="0"/>
                <a:cs typeface="Arial" pitchFamily="34" charset="0"/>
              </a:rPr>
              <a:t>Ambos tipos tienen sus ventajas e inconvenientes. Los analógicos son preferibles cuando es prioritario visualizar variaciones rápidas de la señal de entrada en tiempo real. Los osciloscopios digitales se utilizan cuando se desea visualizar y estudiar eventos no repetitivos (picos de tensión que se producen aleatoriamente).</a:t>
            </a:r>
          </a:p>
          <a:p>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Osciloscopio </a:t>
            </a:r>
            <a:br>
              <a:rPr lang="es-MX" dirty="0" smtClean="0"/>
            </a:br>
            <a:endParaRPr lang="es-MX" dirty="0"/>
          </a:p>
        </p:txBody>
      </p:sp>
      <p:sp>
        <p:nvSpPr>
          <p:cNvPr id="3" name="2 Subtítulo"/>
          <p:cNvSpPr>
            <a:spLocks noGrp="1"/>
          </p:cNvSpPr>
          <p:nvPr>
            <p:ph type="subTitle" idx="1"/>
          </p:nvPr>
        </p:nvSpPr>
        <p:spPr>
          <a:xfrm>
            <a:off x="1371600" y="3886200"/>
            <a:ext cx="6400800" cy="2135088"/>
          </a:xfrm>
        </p:spPr>
        <p:txBody>
          <a:bodyPr>
            <a:normAutofit fontScale="47500" lnSpcReduction="20000"/>
          </a:bodyPr>
          <a:lstStyle/>
          <a:p>
            <a:r>
              <a:rPr lang="es-MX" dirty="0">
                <a:solidFill>
                  <a:schemeClr val="tx1"/>
                </a:solidFill>
                <a:latin typeface="Arial" pitchFamily="34" charset="0"/>
                <a:cs typeface="Arial" pitchFamily="34" charset="0"/>
              </a:rPr>
              <a:t>Un </a:t>
            </a:r>
            <a:r>
              <a:rPr lang="es-MX" b="1" dirty="0">
                <a:solidFill>
                  <a:schemeClr val="tx1"/>
                </a:solidFill>
                <a:latin typeface="Arial" pitchFamily="34" charset="0"/>
                <a:cs typeface="Arial" pitchFamily="34" charset="0"/>
              </a:rPr>
              <a:t>osciloscopio</a:t>
            </a:r>
            <a:r>
              <a:rPr lang="es-MX" dirty="0">
                <a:solidFill>
                  <a:schemeClr val="tx1"/>
                </a:solidFill>
                <a:latin typeface="Arial" pitchFamily="34" charset="0"/>
                <a:cs typeface="Arial" pitchFamily="34" charset="0"/>
              </a:rPr>
              <a:t> es un instrumento de medición electrónico para la representación gráfica de señales eléctricas que pueden variar en el tiempo. Es muy usado en electrónica de señal, frecuentemente junto </a:t>
            </a:r>
            <a:r>
              <a:rPr lang="es-MX" dirty="0" smtClean="0">
                <a:solidFill>
                  <a:schemeClr val="tx1"/>
                </a:solidFill>
                <a:latin typeface="Arial" pitchFamily="34" charset="0"/>
                <a:cs typeface="Arial" pitchFamily="34" charset="0"/>
              </a:rPr>
              <a:t>a un analizador.</a:t>
            </a:r>
            <a:endParaRPr lang="es-MX" dirty="0">
              <a:solidFill>
                <a:schemeClr val="tx1"/>
              </a:solidFill>
              <a:latin typeface="Arial" pitchFamily="34" charset="0"/>
              <a:cs typeface="Arial" pitchFamily="34" charset="0"/>
            </a:endParaRPr>
          </a:p>
          <a:p>
            <a:r>
              <a:rPr lang="es-MX" dirty="0">
                <a:solidFill>
                  <a:schemeClr val="tx1"/>
                </a:solidFill>
                <a:latin typeface="Arial" pitchFamily="34" charset="0"/>
                <a:cs typeface="Arial" pitchFamily="34" charset="0"/>
              </a:rPr>
              <a:t>Presenta los valores de las señales eléctricas en forma de coordenadas en una pantalla, en la que normalmente el eje X (horizontal) representa tiempos y el eje Y (vertical)representa tensiones. La imagen así obtenida se denomina oscilograma. Suelen incluir otra entrada, llamada "</a:t>
            </a:r>
            <a:r>
              <a:rPr lang="es-MX" b="1" dirty="0">
                <a:solidFill>
                  <a:schemeClr val="tx1"/>
                </a:solidFill>
                <a:latin typeface="Arial" pitchFamily="34" charset="0"/>
                <a:cs typeface="Arial" pitchFamily="34" charset="0"/>
              </a:rPr>
              <a:t>eje THRASHER</a:t>
            </a:r>
            <a:r>
              <a:rPr lang="es-MX" dirty="0">
                <a:solidFill>
                  <a:schemeClr val="tx1"/>
                </a:solidFill>
                <a:latin typeface="Arial" pitchFamily="34" charset="0"/>
                <a:cs typeface="Arial" pitchFamily="34" charset="0"/>
              </a:rPr>
              <a:t>" o "</a:t>
            </a:r>
            <a:r>
              <a:rPr lang="es-MX" b="1" dirty="0">
                <a:solidFill>
                  <a:schemeClr val="tx1"/>
                </a:solidFill>
                <a:latin typeface="Arial" pitchFamily="34" charset="0"/>
                <a:cs typeface="Arial" pitchFamily="34" charset="0"/>
              </a:rPr>
              <a:t>Cilindro de </a:t>
            </a:r>
            <a:r>
              <a:rPr lang="es-MX" b="1" dirty="0" err="1">
                <a:solidFill>
                  <a:schemeClr val="tx1"/>
                </a:solidFill>
                <a:latin typeface="Arial" pitchFamily="34" charset="0"/>
                <a:cs typeface="Arial" pitchFamily="34" charset="0"/>
              </a:rPr>
              <a:t>Wehnelt</a:t>
            </a:r>
            <a:r>
              <a:rPr lang="es-MX" dirty="0">
                <a:solidFill>
                  <a:schemeClr val="tx1"/>
                </a:solidFill>
                <a:latin typeface="Arial" pitchFamily="34" charset="0"/>
                <a:cs typeface="Arial" pitchFamily="34" charset="0"/>
              </a:rPr>
              <a:t>" que controla la luminosidad del haz, permitiendo resaltar o apagar algunos segmentos de la traza.</a:t>
            </a:r>
          </a:p>
          <a:p>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t1.gstatic.com/images?q=tbn:ANd9GcQWc3_xd9hPrnHh7A6zOPu4lKYDe9OHbqoo3yfty8lZ4zxM5rYbQw"/>
          <p:cNvPicPr>
            <a:picLocks noChangeAspect="1" noChangeArrowheads="1"/>
          </p:cNvPicPr>
          <p:nvPr/>
        </p:nvPicPr>
        <p:blipFill>
          <a:blip r:embed="rId2" cstate="print"/>
          <a:srcRect/>
          <a:stretch>
            <a:fillRect/>
          </a:stretch>
        </p:blipFill>
        <p:spPr bwMode="auto">
          <a:xfrm>
            <a:off x="539552" y="260648"/>
            <a:ext cx="4355976" cy="4355976"/>
          </a:xfrm>
          <a:prstGeom prst="rect">
            <a:avLst/>
          </a:prstGeom>
          <a:noFill/>
        </p:spPr>
      </p:pic>
      <p:pic>
        <p:nvPicPr>
          <p:cNvPr id="11268" name="Picture 4" descr="http://www.pce-instruments.com/espanol/espanol/images/imagen-ficha-tecnica/osciloscopio-pce-dso-esbozo1.jpg"/>
          <p:cNvPicPr>
            <a:picLocks noChangeAspect="1" noChangeArrowheads="1"/>
          </p:cNvPicPr>
          <p:nvPr/>
        </p:nvPicPr>
        <p:blipFill>
          <a:blip r:embed="rId3" cstate="print"/>
          <a:srcRect/>
          <a:stretch>
            <a:fillRect/>
          </a:stretch>
        </p:blipFill>
        <p:spPr bwMode="auto">
          <a:xfrm>
            <a:off x="5758304" y="692696"/>
            <a:ext cx="3385696" cy="295232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Mas funciones </a:t>
            </a:r>
            <a:endParaRPr lang="es-MX" dirty="0"/>
          </a:p>
        </p:txBody>
      </p:sp>
      <p:sp>
        <p:nvSpPr>
          <p:cNvPr id="3" name="2 Marcador de contenido"/>
          <p:cNvSpPr>
            <a:spLocks noGrp="1"/>
          </p:cNvSpPr>
          <p:nvPr>
            <p:ph idx="1"/>
          </p:nvPr>
        </p:nvSpPr>
        <p:spPr/>
        <p:txBody>
          <a:bodyPr>
            <a:normAutofit fontScale="40000" lnSpcReduction="20000"/>
          </a:bodyPr>
          <a:lstStyle/>
          <a:p>
            <a:r>
              <a:rPr lang="es-MX" b="1" dirty="0" err="1">
                <a:latin typeface="Arial" pitchFamily="34" charset="0"/>
                <a:cs typeface="Arial" pitchFamily="34" charset="0"/>
              </a:rPr>
              <a:t>olocar</a:t>
            </a:r>
            <a:r>
              <a:rPr lang="es-MX" b="1" dirty="0">
                <a:latin typeface="Arial" pitchFamily="34" charset="0"/>
                <a:cs typeface="Arial" pitchFamily="34" charset="0"/>
              </a:rPr>
              <a:t> a tierra el Osciloscopio</a:t>
            </a:r>
          </a:p>
          <a:p>
            <a:r>
              <a:rPr lang="es-MX" dirty="0">
                <a:latin typeface="Arial" pitchFamily="34" charset="0"/>
                <a:cs typeface="Arial" pitchFamily="34" charset="0"/>
              </a:rPr>
              <a:t>Por seguridad es obligatorio colocar a tierra el osciloscopio. Si se produce un contacto entre un alto voltaje y la carcasa de un osciloscopio no puesto a tierra, cualquier parte de la carcasa, incluidos los mandos, puede producirle un peligroso shock. Mientras que un osciloscopio bien colocado a tierra, la corriente, que en el anterior caso te </a:t>
            </a:r>
            <a:r>
              <a:rPr lang="es-MX" dirty="0" smtClean="0">
                <a:latin typeface="Arial" pitchFamily="34" charset="0"/>
                <a:cs typeface="Arial" pitchFamily="34" charset="0"/>
              </a:rPr>
              <a:t>atravesaría, </a:t>
            </a:r>
            <a:r>
              <a:rPr lang="es-MX" dirty="0">
                <a:latin typeface="Arial" pitchFamily="34" charset="0"/>
                <a:cs typeface="Arial" pitchFamily="34" charset="0"/>
              </a:rPr>
              <a:t>se </a:t>
            </a:r>
            <a:r>
              <a:rPr lang="es-MX" dirty="0" smtClean="0">
                <a:latin typeface="Arial" pitchFamily="34" charset="0"/>
                <a:cs typeface="Arial" pitchFamily="34" charset="0"/>
              </a:rPr>
              <a:t>desvía </a:t>
            </a:r>
            <a:r>
              <a:rPr lang="es-MX" dirty="0">
                <a:latin typeface="Arial" pitchFamily="34" charset="0"/>
                <a:cs typeface="Arial" pitchFamily="34" charset="0"/>
              </a:rPr>
              <a:t>a la conexión de tierra.</a:t>
            </a:r>
          </a:p>
          <a:p>
            <a:r>
              <a:rPr lang="es-MX" dirty="0">
                <a:latin typeface="Arial" pitchFamily="34" charset="0"/>
                <a:cs typeface="Arial" pitchFamily="34" charset="0"/>
              </a:rPr>
              <a:t>Para conectar a tierra un osciloscopio se necesita unir el chasis del osciloscopio con el punto de referencia neutro de tensión </a:t>
            </a:r>
            <a:r>
              <a:rPr lang="es-MX" dirty="0" smtClean="0">
                <a:latin typeface="Arial" pitchFamily="34" charset="0"/>
                <a:cs typeface="Arial" pitchFamily="34" charset="0"/>
              </a:rPr>
              <a:t>(comúnmente </a:t>
            </a:r>
            <a:r>
              <a:rPr lang="es-MX" dirty="0">
                <a:latin typeface="Arial" pitchFamily="34" charset="0"/>
                <a:cs typeface="Arial" pitchFamily="34" charset="0"/>
              </a:rPr>
              <a:t>llamado tierra). Esto se consigue empleando cables de alimentación con tres conductores (dos para la alimentación y uno para la toma de tierra).</a:t>
            </a:r>
          </a:p>
          <a:p>
            <a:r>
              <a:rPr lang="es-MX" dirty="0">
                <a:latin typeface="Arial" pitchFamily="34" charset="0"/>
                <a:cs typeface="Arial" pitchFamily="34" charset="0"/>
              </a:rPr>
              <a:t>El osciloscopio necesita, por otra parte, compartir la misma masa con todos los circuitos bajo prueba a los que se conecta.</a:t>
            </a:r>
          </a:p>
          <a:p>
            <a:r>
              <a:rPr lang="es-MX" dirty="0">
                <a:latin typeface="Arial" pitchFamily="34" charset="0"/>
                <a:cs typeface="Arial" pitchFamily="34" charset="0"/>
              </a:rPr>
              <a:t>Algunos osciloscopios pueden funcionar a </a:t>
            </a:r>
            <a:r>
              <a:rPr lang="es-MX" dirty="0" smtClean="0">
                <a:latin typeface="Arial" pitchFamily="34" charset="0"/>
                <a:cs typeface="Arial" pitchFamily="34" charset="0"/>
              </a:rPr>
              <a:t>dientes </a:t>
            </a:r>
            <a:r>
              <a:rPr lang="es-MX" dirty="0">
                <a:latin typeface="Arial" pitchFamily="34" charset="0"/>
                <a:cs typeface="Arial" pitchFamily="34" charset="0"/>
              </a:rPr>
              <a:t>tensiones de red y es muy importante asegurarse que esta ajustado a la misma de la que disponemos en las tomas de tensión. </a:t>
            </a:r>
            <a:br>
              <a:rPr lang="es-MX" dirty="0">
                <a:latin typeface="Arial" pitchFamily="34" charset="0"/>
                <a:cs typeface="Arial" pitchFamily="34" charset="0"/>
              </a:rPr>
            </a:br>
            <a:r>
              <a:rPr lang="es-MX" dirty="0">
                <a:latin typeface="Arial" pitchFamily="34" charset="0"/>
                <a:cs typeface="Arial" pitchFamily="34" charset="0"/>
              </a:rPr>
              <a:t/>
            </a:r>
            <a:br>
              <a:rPr lang="es-MX" dirty="0">
                <a:latin typeface="Arial" pitchFamily="34" charset="0"/>
                <a:cs typeface="Arial" pitchFamily="34" charset="0"/>
              </a:rPr>
            </a:br>
            <a:endParaRPr lang="es-MX" dirty="0">
              <a:latin typeface="Arial" pitchFamily="34" charset="0"/>
              <a:cs typeface="Arial" pitchFamily="34" charset="0"/>
            </a:endParaRPr>
          </a:p>
          <a:p>
            <a:r>
              <a:rPr lang="es-MX" dirty="0">
                <a:latin typeface="Arial" pitchFamily="34" charset="0"/>
                <a:cs typeface="Arial" pitchFamily="34" charset="0"/>
              </a:rPr>
              <a:t/>
            </a:r>
            <a:br>
              <a:rPr lang="es-MX" dirty="0">
                <a:latin typeface="Arial" pitchFamily="34" charset="0"/>
                <a:cs typeface="Arial" pitchFamily="34" charset="0"/>
              </a:rPr>
            </a:br>
            <a:endParaRPr lang="es-MX" dirty="0">
              <a:latin typeface="Arial" pitchFamily="34" charset="0"/>
              <a:cs typeface="Arial" pitchFamily="34" charset="0"/>
            </a:endParaRPr>
          </a:p>
          <a:p>
            <a:r>
              <a:rPr lang="es-MX" b="1" dirty="0">
                <a:latin typeface="Arial" pitchFamily="34" charset="0"/>
                <a:cs typeface="Arial" pitchFamily="34" charset="0"/>
              </a:rPr>
              <a:t>Ponerse a tierra uno mismo</a:t>
            </a:r>
          </a:p>
          <a:p>
            <a:r>
              <a:rPr lang="es-MX" dirty="0">
                <a:latin typeface="Arial" pitchFamily="34" charset="0"/>
                <a:cs typeface="Arial" pitchFamily="34" charset="0"/>
              </a:rPr>
              <a:t>Si se trabaja en circuitos integrados (</a:t>
            </a:r>
            <a:r>
              <a:rPr lang="es-MX" dirty="0" err="1">
                <a:latin typeface="Arial" pitchFamily="34" charset="0"/>
                <a:cs typeface="Arial" pitchFamily="34" charset="0"/>
              </a:rPr>
              <a:t>ICs</a:t>
            </a:r>
            <a:r>
              <a:rPr lang="es-MX" dirty="0">
                <a:latin typeface="Arial" pitchFamily="34" charset="0"/>
                <a:cs typeface="Arial" pitchFamily="34" charset="0"/>
              </a:rPr>
              <a:t>), especialmente del tipo CMOS, es necesario colocarse a tierra uno mismo. Esto es debido a que ciertas partes de estos circuitos integrados son </a:t>
            </a:r>
            <a:r>
              <a:rPr lang="es-MX" dirty="0" err="1">
                <a:latin typeface="Arial" pitchFamily="34" charset="0"/>
                <a:cs typeface="Arial" pitchFamily="34" charset="0"/>
              </a:rPr>
              <a:t>suceptibles</a:t>
            </a:r>
            <a:r>
              <a:rPr lang="es-MX" dirty="0">
                <a:latin typeface="Arial" pitchFamily="34" charset="0"/>
                <a:cs typeface="Arial" pitchFamily="34" charset="0"/>
              </a:rPr>
              <a:t> de estropearse con la </a:t>
            </a:r>
            <a:r>
              <a:rPr lang="es-MX" dirty="0" smtClean="0">
                <a:latin typeface="Arial" pitchFamily="34" charset="0"/>
                <a:cs typeface="Arial" pitchFamily="34" charset="0"/>
              </a:rPr>
              <a:t>tensión </a:t>
            </a:r>
            <a:r>
              <a:rPr lang="es-MX" dirty="0">
                <a:latin typeface="Arial" pitchFamily="34" charset="0"/>
                <a:cs typeface="Arial" pitchFamily="34" charset="0"/>
              </a:rPr>
              <a:t>estática que almacena nuestro propio cuerpo. Para resolver este problema se puede emplear una correa conductora que se conectará debidamente a tierra, descargando la electricidad estática que posea su cuerpo. </a:t>
            </a:r>
          </a:p>
          <a:p>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Ajuste inicial de los controles</a:t>
            </a:r>
          </a:p>
        </p:txBody>
      </p:sp>
      <p:sp>
        <p:nvSpPr>
          <p:cNvPr id="3" name="2 Marcador de contenido"/>
          <p:cNvSpPr>
            <a:spLocks noGrp="1"/>
          </p:cNvSpPr>
          <p:nvPr>
            <p:ph idx="1"/>
          </p:nvPr>
        </p:nvSpPr>
        <p:spPr/>
        <p:txBody>
          <a:bodyPr>
            <a:normAutofit fontScale="40000" lnSpcReduction="20000"/>
          </a:bodyPr>
          <a:lstStyle/>
          <a:p>
            <a:r>
              <a:rPr lang="es-MX" dirty="0">
                <a:latin typeface="Arial" pitchFamily="34" charset="0"/>
                <a:cs typeface="Arial" pitchFamily="34" charset="0"/>
              </a:rPr>
              <a:t>Después de conectar el osciloscopio a la toma de red y de alimentarlo pulsando en el interruptor de encendido: </a:t>
            </a:r>
            <a:br>
              <a:rPr lang="es-MX" dirty="0">
                <a:latin typeface="Arial" pitchFamily="34" charset="0"/>
                <a:cs typeface="Arial" pitchFamily="34" charset="0"/>
              </a:rPr>
            </a:br>
            <a:r>
              <a:rPr lang="es-MX" dirty="0">
                <a:latin typeface="Arial" pitchFamily="34" charset="0"/>
                <a:cs typeface="Arial" pitchFamily="34" charset="0"/>
              </a:rPr>
              <a:t/>
            </a:r>
            <a:br>
              <a:rPr lang="es-MX" dirty="0">
                <a:latin typeface="Arial" pitchFamily="34" charset="0"/>
                <a:cs typeface="Arial" pitchFamily="34" charset="0"/>
              </a:rPr>
            </a:br>
            <a:endParaRPr lang="es-MX" dirty="0">
              <a:latin typeface="Arial" pitchFamily="34" charset="0"/>
              <a:cs typeface="Arial" pitchFamily="34" charset="0"/>
            </a:endParaRPr>
          </a:p>
          <a:p>
            <a:r>
              <a:rPr lang="es-MX" dirty="0">
                <a:latin typeface="Arial" pitchFamily="34" charset="0"/>
                <a:cs typeface="Arial" pitchFamily="34" charset="0"/>
              </a:rPr>
              <a:t/>
            </a:r>
            <a:br>
              <a:rPr lang="es-MX" dirty="0">
                <a:latin typeface="Arial" pitchFamily="34" charset="0"/>
                <a:cs typeface="Arial" pitchFamily="34" charset="0"/>
              </a:rPr>
            </a:br>
            <a:r>
              <a:rPr lang="es-MX" dirty="0">
                <a:latin typeface="Arial" pitchFamily="34" charset="0"/>
                <a:cs typeface="Arial" pitchFamily="34" charset="0"/>
              </a:rPr>
              <a:t/>
            </a:r>
            <a:br>
              <a:rPr lang="es-MX" dirty="0">
                <a:latin typeface="Arial" pitchFamily="34" charset="0"/>
                <a:cs typeface="Arial" pitchFamily="34" charset="0"/>
              </a:rPr>
            </a:br>
            <a:r>
              <a:rPr lang="es-MX" dirty="0">
                <a:latin typeface="Arial" pitchFamily="34" charset="0"/>
                <a:cs typeface="Arial" pitchFamily="34" charset="0"/>
              </a:rPr>
              <a:t>Es necesario familiarizarse con el panel frontal del osciloscopio. Todos los osciloscopios disponen de tres secciones básicas que llamaremos: </a:t>
            </a:r>
            <a:r>
              <a:rPr lang="es-MX" i="1" dirty="0">
                <a:latin typeface="Arial" pitchFamily="34" charset="0"/>
                <a:cs typeface="Arial" pitchFamily="34" charset="0"/>
              </a:rPr>
              <a:t>Vertical</a:t>
            </a:r>
            <a:r>
              <a:rPr lang="es-MX" dirty="0">
                <a:latin typeface="Arial" pitchFamily="34" charset="0"/>
                <a:cs typeface="Arial" pitchFamily="34" charset="0"/>
              </a:rPr>
              <a:t>, </a:t>
            </a:r>
            <a:r>
              <a:rPr lang="es-MX" i="1" dirty="0">
                <a:latin typeface="Arial" pitchFamily="34" charset="0"/>
                <a:cs typeface="Arial" pitchFamily="34" charset="0"/>
              </a:rPr>
              <a:t>Horizontal</a:t>
            </a:r>
            <a:r>
              <a:rPr lang="es-MX" dirty="0">
                <a:latin typeface="Arial" pitchFamily="34" charset="0"/>
                <a:cs typeface="Arial" pitchFamily="34" charset="0"/>
              </a:rPr>
              <a:t>, y </a:t>
            </a:r>
            <a:r>
              <a:rPr lang="es-MX" i="1" dirty="0">
                <a:latin typeface="Arial" pitchFamily="34" charset="0"/>
                <a:cs typeface="Arial" pitchFamily="34" charset="0"/>
              </a:rPr>
              <a:t>Disparo</a:t>
            </a:r>
            <a:r>
              <a:rPr lang="es-MX" dirty="0">
                <a:latin typeface="Arial" pitchFamily="34" charset="0"/>
                <a:cs typeface="Arial" pitchFamily="34" charset="0"/>
              </a:rPr>
              <a:t>. Dependiendo del tipo de osciloscopio empleado en particular, podemos disponer de otras secciones.</a:t>
            </a:r>
          </a:p>
          <a:p>
            <a:r>
              <a:rPr lang="es-MX" dirty="0">
                <a:latin typeface="Arial" pitchFamily="34" charset="0"/>
                <a:cs typeface="Arial" pitchFamily="34" charset="0"/>
              </a:rPr>
              <a:t>Existen unos conectores BNC, donde se colocan las sondas de medida. </a:t>
            </a:r>
            <a:br>
              <a:rPr lang="es-MX" dirty="0">
                <a:latin typeface="Arial" pitchFamily="34" charset="0"/>
                <a:cs typeface="Arial" pitchFamily="34" charset="0"/>
              </a:rPr>
            </a:br>
            <a:r>
              <a:rPr lang="es-MX" dirty="0">
                <a:latin typeface="Arial" pitchFamily="34" charset="0"/>
                <a:cs typeface="Arial" pitchFamily="34" charset="0"/>
              </a:rPr>
              <a:t/>
            </a:r>
            <a:br>
              <a:rPr lang="es-MX" dirty="0">
                <a:latin typeface="Arial" pitchFamily="34" charset="0"/>
                <a:cs typeface="Arial" pitchFamily="34" charset="0"/>
              </a:rPr>
            </a:br>
            <a:endParaRPr lang="es-MX" dirty="0">
              <a:latin typeface="Arial" pitchFamily="34" charset="0"/>
              <a:cs typeface="Arial" pitchFamily="34" charset="0"/>
            </a:endParaRPr>
          </a:p>
          <a:p>
            <a:r>
              <a:rPr lang="es-MX" dirty="0">
                <a:latin typeface="Arial" pitchFamily="34" charset="0"/>
                <a:cs typeface="Arial" pitchFamily="34" charset="0"/>
              </a:rPr>
              <a:t/>
            </a:r>
            <a:br>
              <a:rPr lang="es-MX" dirty="0">
                <a:latin typeface="Arial" pitchFamily="34" charset="0"/>
                <a:cs typeface="Arial" pitchFamily="34" charset="0"/>
              </a:rPr>
            </a:br>
            <a:r>
              <a:rPr lang="es-MX" dirty="0">
                <a:latin typeface="Arial" pitchFamily="34" charset="0"/>
                <a:cs typeface="Arial" pitchFamily="34" charset="0"/>
              </a:rPr>
              <a:t>La </a:t>
            </a:r>
            <a:r>
              <a:rPr lang="es-MX" dirty="0" err="1">
                <a:latin typeface="Arial" pitchFamily="34" charset="0"/>
                <a:cs typeface="Arial" pitchFamily="34" charset="0"/>
              </a:rPr>
              <a:t>mayoria</a:t>
            </a:r>
            <a:r>
              <a:rPr lang="es-MX" dirty="0">
                <a:latin typeface="Arial" pitchFamily="34" charset="0"/>
                <a:cs typeface="Arial" pitchFamily="34" charset="0"/>
              </a:rPr>
              <a:t> de los osciloscopios actuales disponen de dos canales etiquetados normalmente como I y II (ó A y B). El disponer de dos canales nos permite comparar señales de forma muy cómoda.</a:t>
            </a:r>
          </a:p>
          <a:p>
            <a:r>
              <a:rPr lang="es-MX" dirty="0">
                <a:latin typeface="Arial" pitchFamily="34" charset="0"/>
                <a:cs typeface="Arial" pitchFamily="34" charset="0"/>
              </a:rPr>
              <a:t>Algunos osciloscopios avanzados poseen un interruptor etiquetado como AUTOSET ó PRESET que ajustan los controles en un solo paso para ajustar perfectamente la señal a la pantalla. Si tu osciloscopio no posee esta </a:t>
            </a:r>
            <a:r>
              <a:rPr lang="es-MX" dirty="0" err="1">
                <a:latin typeface="Arial" pitchFamily="34" charset="0"/>
                <a:cs typeface="Arial" pitchFamily="34" charset="0"/>
              </a:rPr>
              <a:t>caracteristica</a:t>
            </a:r>
            <a:r>
              <a:rPr lang="es-MX" dirty="0">
                <a:latin typeface="Arial" pitchFamily="34" charset="0"/>
                <a:cs typeface="Arial" pitchFamily="34" charset="0"/>
              </a:rPr>
              <a:t>, es importante ajustar los diferentes controles del aparato a su posición </a:t>
            </a:r>
            <a:r>
              <a:rPr lang="es-MX" dirty="0" err="1">
                <a:latin typeface="Arial" pitchFamily="34" charset="0"/>
                <a:cs typeface="Arial" pitchFamily="34" charset="0"/>
              </a:rPr>
              <a:t>standar</a:t>
            </a:r>
            <a:r>
              <a:rPr lang="es-MX" dirty="0">
                <a:latin typeface="Arial" pitchFamily="34" charset="0"/>
                <a:cs typeface="Arial" pitchFamily="34" charset="0"/>
              </a:rPr>
              <a:t> antes de proceder a medir.</a:t>
            </a:r>
          </a:p>
          <a:p>
            <a:r>
              <a:rPr lang="es-MX" dirty="0">
                <a:latin typeface="Arial" pitchFamily="34" charset="0"/>
                <a:cs typeface="Arial" pitchFamily="34" charset="0"/>
              </a:rPr>
              <a:t>Estos son los pasos más recomendables:</a:t>
            </a:r>
          </a:p>
          <a:p>
            <a:r>
              <a:rPr lang="es-MX" dirty="0">
                <a:latin typeface="Arial" pitchFamily="34" charset="0"/>
                <a:cs typeface="Arial" pitchFamily="34" charset="0"/>
              </a:rPr>
              <a:t>Ajustar el osciloscopio para visualizar el canal I. (al mismo tiempo se colocará como canal de disparo el I). </a:t>
            </a:r>
            <a:br>
              <a:rPr lang="es-MX" dirty="0">
                <a:latin typeface="Arial" pitchFamily="34" charset="0"/>
                <a:cs typeface="Arial" pitchFamily="34" charset="0"/>
              </a:rPr>
            </a:br>
            <a:r>
              <a:rPr lang="es-MX" dirty="0">
                <a:latin typeface="Arial" pitchFamily="34" charset="0"/>
                <a:cs typeface="Arial" pitchFamily="34" charset="0"/>
              </a:rPr>
              <a:t/>
            </a:r>
            <a:br>
              <a:rPr lang="es-MX" dirty="0">
                <a:latin typeface="Arial" pitchFamily="34" charset="0"/>
                <a:cs typeface="Arial" pitchFamily="34" charset="0"/>
              </a:rPr>
            </a:br>
            <a:endParaRPr lang="es-MX" dirty="0">
              <a:latin typeface="Arial" pitchFamily="34" charset="0"/>
              <a:cs typeface="Arial" pitchFamily="34" charset="0"/>
            </a:endParaRPr>
          </a:p>
          <a:p>
            <a:r>
              <a:rPr lang="es-MX" dirty="0"/>
              <a:t/>
            </a:r>
            <a:br>
              <a:rPr lang="es-MX" dirty="0"/>
            </a:br>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1600200"/>
            <a:ext cx="8229600" cy="4525963"/>
          </a:xfrm>
        </p:spPr>
        <p:txBody>
          <a:bodyPr>
            <a:normAutofit fontScale="25000" lnSpcReduction="20000"/>
          </a:bodyPr>
          <a:lstStyle/>
          <a:p>
            <a:r>
              <a:rPr lang="es-MX" sz="4300" dirty="0" smtClean="0">
                <a:latin typeface="Arial" pitchFamily="34" charset="0"/>
                <a:cs typeface="Arial" pitchFamily="34" charset="0"/>
              </a:rPr>
              <a:t/>
            </a:r>
            <a:br>
              <a:rPr lang="es-MX" sz="4300" dirty="0" smtClean="0">
                <a:latin typeface="Arial" pitchFamily="34" charset="0"/>
                <a:cs typeface="Arial" pitchFamily="34" charset="0"/>
              </a:rPr>
            </a:br>
            <a:endParaRPr lang="es-MX" sz="4300" dirty="0" smtClean="0">
              <a:latin typeface="Arial" pitchFamily="34" charset="0"/>
              <a:cs typeface="Arial" pitchFamily="34" charset="0"/>
            </a:endParaRPr>
          </a:p>
          <a:p>
            <a:r>
              <a:rPr lang="es-MX" sz="4300" dirty="0" smtClean="0">
                <a:latin typeface="Arial" pitchFamily="34" charset="0"/>
                <a:cs typeface="Arial" pitchFamily="34" charset="0"/>
              </a:rPr>
              <a:t>Ajustar a una posición intermedia la escala voltios/división del canal I (por ejemplo 1v/cm). </a:t>
            </a:r>
            <a:br>
              <a:rPr lang="es-MX" sz="4300" dirty="0" smtClean="0">
                <a:latin typeface="Arial" pitchFamily="34" charset="0"/>
                <a:cs typeface="Arial" pitchFamily="34" charset="0"/>
              </a:rPr>
            </a:br>
            <a:r>
              <a:rPr lang="es-MX" sz="4300" dirty="0" smtClean="0">
                <a:latin typeface="Arial" pitchFamily="34" charset="0"/>
                <a:cs typeface="Arial" pitchFamily="34" charset="0"/>
              </a:rPr>
              <a:t/>
            </a:r>
            <a:br>
              <a:rPr lang="es-MX" sz="4300" dirty="0" smtClean="0">
                <a:latin typeface="Arial" pitchFamily="34" charset="0"/>
                <a:cs typeface="Arial" pitchFamily="34" charset="0"/>
              </a:rPr>
            </a:br>
            <a:endParaRPr lang="es-MX" sz="4300" dirty="0" smtClean="0">
              <a:latin typeface="Arial" pitchFamily="34" charset="0"/>
              <a:cs typeface="Arial" pitchFamily="34" charset="0"/>
            </a:endParaRPr>
          </a:p>
          <a:p>
            <a:r>
              <a:rPr lang="es-MX" sz="4300" dirty="0" smtClean="0">
                <a:latin typeface="Arial" pitchFamily="34" charset="0"/>
                <a:cs typeface="Arial" pitchFamily="34" charset="0"/>
              </a:rPr>
              <a:t/>
            </a:r>
            <a:br>
              <a:rPr lang="es-MX" sz="4300" dirty="0" smtClean="0">
                <a:latin typeface="Arial" pitchFamily="34" charset="0"/>
                <a:cs typeface="Arial" pitchFamily="34" charset="0"/>
              </a:rPr>
            </a:br>
            <a:endParaRPr lang="es-MX" sz="4300" dirty="0" smtClean="0">
              <a:latin typeface="Arial" pitchFamily="34" charset="0"/>
              <a:cs typeface="Arial" pitchFamily="34" charset="0"/>
            </a:endParaRPr>
          </a:p>
          <a:p>
            <a:r>
              <a:rPr lang="es-MX" sz="4300" dirty="0" smtClean="0">
                <a:latin typeface="Arial" pitchFamily="34" charset="0"/>
                <a:cs typeface="Arial" pitchFamily="34" charset="0"/>
              </a:rPr>
              <a:t>Colocar en posición calibrada el mando variable de voltios/división (potenciómetro central). </a:t>
            </a:r>
            <a:br>
              <a:rPr lang="es-MX" sz="4300" dirty="0" smtClean="0">
                <a:latin typeface="Arial" pitchFamily="34" charset="0"/>
                <a:cs typeface="Arial" pitchFamily="34" charset="0"/>
              </a:rPr>
            </a:br>
            <a:r>
              <a:rPr lang="es-MX" sz="4300" dirty="0" smtClean="0">
                <a:latin typeface="Arial" pitchFamily="34" charset="0"/>
                <a:cs typeface="Arial" pitchFamily="34" charset="0"/>
              </a:rPr>
              <a:t/>
            </a:r>
            <a:br>
              <a:rPr lang="es-MX" sz="4300" dirty="0" smtClean="0">
                <a:latin typeface="Arial" pitchFamily="34" charset="0"/>
                <a:cs typeface="Arial" pitchFamily="34" charset="0"/>
              </a:rPr>
            </a:br>
            <a:endParaRPr lang="es-MX" sz="4300" dirty="0" smtClean="0">
              <a:latin typeface="Arial" pitchFamily="34" charset="0"/>
              <a:cs typeface="Arial" pitchFamily="34" charset="0"/>
            </a:endParaRPr>
          </a:p>
          <a:p>
            <a:r>
              <a:rPr lang="es-MX" sz="4300" dirty="0" smtClean="0">
                <a:latin typeface="Arial" pitchFamily="34" charset="0"/>
                <a:cs typeface="Arial" pitchFamily="34" charset="0"/>
              </a:rPr>
              <a:t/>
            </a:r>
            <a:br>
              <a:rPr lang="es-MX" sz="4300" dirty="0" smtClean="0">
                <a:latin typeface="Arial" pitchFamily="34" charset="0"/>
                <a:cs typeface="Arial" pitchFamily="34" charset="0"/>
              </a:rPr>
            </a:br>
            <a:endParaRPr lang="es-MX" sz="4300" dirty="0" smtClean="0">
              <a:latin typeface="Arial" pitchFamily="34" charset="0"/>
              <a:cs typeface="Arial" pitchFamily="34" charset="0"/>
            </a:endParaRPr>
          </a:p>
          <a:p>
            <a:r>
              <a:rPr lang="es-MX" sz="4300" dirty="0" smtClean="0">
                <a:latin typeface="Arial" pitchFamily="34" charset="0"/>
                <a:cs typeface="Arial" pitchFamily="34" charset="0"/>
              </a:rPr>
              <a:t>Desactivar cualquier tipo de multiplicadores verticales.</a:t>
            </a:r>
          </a:p>
          <a:p>
            <a:r>
              <a:rPr lang="es-MX" sz="4300" dirty="0" smtClean="0">
                <a:latin typeface="Arial" pitchFamily="34" charset="0"/>
                <a:cs typeface="Arial" pitchFamily="34" charset="0"/>
              </a:rPr>
              <a:t>Colocar el conmutador de entrada para el canal I en acoplamiento DC. </a:t>
            </a:r>
            <a:br>
              <a:rPr lang="es-MX" sz="4300" dirty="0" smtClean="0">
                <a:latin typeface="Arial" pitchFamily="34" charset="0"/>
                <a:cs typeface="Arial" pitchFamily="34" charset="0"/>
              </a:rPr>
            </a:br>
            <a:r>
              <a:rPr lang="es-MX" sz="4300" dirty="0" smtClean="0">
                <a:latin typeface="Arial" pitchFamily="34" charset="0"/>
                <a:cs typeface="Arial" pitchFamily="34" charset="0"/>
              </a:rPr>
              <a:t/>
            </a:r>
            <a:br>
              <a:rPr lang="es-MX" sz="4300" dirty="0" smtClean="0">
                <a:latin typeface="Arial" pitchFamily="34" charset="0"/>
                <a:cs typeface="Arial" pitchFamily="34" charset="0"/>
              </a:rPr>
            </a:br>
            <a:endParaRPr lang="es-MX" sz="4300" dirty="0" smtClean="0">
              <a:latin typeface="Arial" pitchFamily="34" charset="0"/>
              <a:cs typeface="Arial" pitchFamily="34" charset="0"/>
            </a:endParaRPr>
          </a:p>
          <a:p>
            <a:r>
              <a:rPr lang="es-MX" sz="4300" dirty="0" smtClean="0">
                <a:latin typeface="Arial" pitchFamily="34" charset="0"/>
                <a:cs typeface="Arial" pitchFamily="34" charset="0"/>
              </a:rPr>
              <a:t/>
            </a:r>
            <a:br>
              <a:rPr lang="es-MX" sz="4300" dirty="0" smtClean="0">
                <a:latin typeface="Arial" pitchFamily="34" charset="0"/>
                <a:cs typeface="Arial" pitchFamily="34" charset="0"/>
              </a:rPr>
            </a:br>
            <a:endParaRPr lang="es-MX" sz="4300" dirty="0" smtClean="0">
              <a:latin typeface="Arial" pitchFamily="34" charset="0"/>
              <a:cs typeface="Arial" pitchFamily="34" charset="0"/>
            </a:endParaRPr>
          </a:p>
          <a:p>
            <a:r>
              <a:rPr lang="es-MX" sz="4300" dirty="0" smtClean="0">
                <a:latin typeface="Arial" pitchFamily="34" charset="0"/>
                <a:cs typeface="Arial" pitchFamily="34" charset="0"/>
              </a:rPr>
              <a:t>Colocar el modo de disparo en automático. </a:t>
            </a:r>
            <a:br>
              <a:rPr lang="es-MX" sz="4300" dirty="0" smtClean="0">
                <a:latin typeface="Arial" pitchFamily="34" charset="0"/>
                <a:cs typeface="Arial" pitchFamily="34" charset="0"/>
              </a:rPr>
            </a:br>
            <a:r>
              <a:rPr lang="es-MX" sz="4300" dirty="0" smtClean="0">
                <a:latin typeface="Arial" pitchFamily="34" charset="0"/>
                <a:cs typeface="Arial" pitchFamily="34" charset="0"/>
              </a:rPr>
              <a:t/>
            </a:r>
            <a:br>
              <a:rPr lang="es-MX" sz="4300" dirty="0" smtClean="0">
                <a:latin typeface="Arial" pitchFamily="34" charset="0"/>
                <a:cs typeface="Arial" pitchFamily="34" charset="0"/>
              </a:rPr>
            </a:br>
            <a:endParaRPr lang="es-MX" sz="4300" dirty="0" smtClean="0">
              <a:latin typeface="Arial" pitchFamily="34" charset="0"/>
              <a:cs typeface="Arial" pitchFamily="34" charset="0"/>
            </a:endParaRPr>
          </a:p>
          <a:p>
            <a:r>
              <a:rPr lang="es-MX" sz="4300" dirty="0" smtClean="0">
                <a:latin typeface="Arial" pitchFamily="34" charset="0"/>
                <a:cs typeface="Arial" pitchFamily="34" charset="0"/>
              </a:rPr>
              <a:t/>
            </a:r>
            <a:br>
              <a:rPr lang="es-MX" sz="4300" dirty="0" smtClean="0">
                <a:latin typeface="Arial" pitchFamily="34" charset="0"/>
                <a:cs typeface="Arial" pitchFamily="34" charset="0"/>
              </a:rPr>
            </a:br>
            <a:endParaRPr lang="es-MX" sz="4300" dirty="0" smtClean="0">
              <a:latin typeface="Arial" pitchFamily="34" charset="0"/>
              <a:cs typeface="Arial" pitchFamily="34" charset="0"/>
            </a:endParaRPr>
          </a:p>
          <a:p>
            <a:r>
              <a:rPr lang="es-MX" sz="4300" dirty="0" smtClean="0">
                <a:latin typeface="Arial" pitchFamily="34" charset="0"/>
                <a:cs typeface="Arial" pitchFamily="34" charset="0"/>
              </a:rPr>
              <a:t>Desactivar el disparo retardado al mínimo ó desactivado.</a:t>
            </a:r>
          </a:p>
          <a:p>
            <a:r>
              <a:rPr lang="es-MX" sz="4300" dirty="0" smtClean="0">
                <a:latin typeface="Arial" pitchFamily="34" charset="0"/>
                <a:cs typeface="Arial" pitchFamily="34" charset="0"/>
              </a:rPr>
              <a:t>Situar el control de intensidad al mínimo que permita apreciar el trazo en la pantalla, y el trazo de </a:t>
            </a:r>
            <a:r>
              <a:rPr lang="es-MX" sz="4300" dirty="0" err="1" smtClean="0">
                <a:latin typeface="Arial" pitchFamily="34" charset="0"/>
                <a:cs typeface="Arial" pitchFamily="34" charset="0"/>
              </a:rPr>
              <a:t>focus</a:t>
            </a:r>
            <a:r>
              <a:rPr lang="es-MX" sz="4300" dirty="0" smtClean="0">
                <a:latin typeface="Arial" pitchFamily="34" charset="0"/>
                <a:cs typeface="Arial" pitchFamily="34" charset="0"/>
              </a:rPr>
              <a:t> ajustado para una visualización lo más nítida posible (generalmente los mandos quedaran con la señalización cercana a la posición vertical). </a:t>
            </a:r>
            <a:br>
              <a:rPr lang="es-MX" sz="4300" dirty="0" smtClean="0">
                <a:latin typeface="Arial" pitchFamily="34" charset="0"/>
                <a:cs typeface="Arial" pitchFamily="34" charset="0"/>
              </a:rPr>
            </a:br>
            <a:r>
              <a:rPr lang="es-MX" sz="4300" dirty="0" smtClean="0">
                <a:latin typeface="Arial" pitchFamily="34" charset="0"/>
                <a:cs typeface="Arial" pitchFamily="34" charset="0"/>
              </a:rPr>
              <a:t/>
            </a:r>
            <a:br>
              <a:rPr lang="es-MX" sz="4300" dirty="0" smtClean="0">
                <a:latin typeface="Arial" pitchFamily="34" charset="0"/>
                <a:cs typeface="Arial" pitchFamily="34" charset="0"/>
              </a:rPr>
            </a:br>
            <a:endParaRPr lang="es-MX" sz="4300" dirty="0" smtClean="0">
              <a:latin typeface="Arial" pitchFamily="34" charset="0"/>
              <a:cs typeface="Arial" pitchFamily="34" charset="0"/>
            </a:endParaRPr>
          </a:p>
          <a:p>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Sondas de medida</a:t>
            </a:r>
            <a:br>
              <a:rPr lang="es-MX" b="1" dirty="0"/>
            </a:br>
            <a:endParaRPr lang="es-MX" dirty="0"/>
          </a:p>
        </p:txBody>
      </p:sp>
      <p:sp>
        <p:nvSpPr>
          <p:cNvPr id="3" name="2 Marcador de contenido"/>
          <p:cNvSpPr>
            <a:spLocks noGrp="1"/>
          </p:cNvSpPr>
          <p:nvPr>
            <p:ph idx="1"/>
          </p:nvPr>
        </p:nvSpPr>
        <p:spPr/>
        <p:txBody>
          <a:bodyPr>
            <a:normAutofit fontScale="40000" lnSpcReduction="20000"/>
          </a:bodyPr>
          <a:lstStyle/>
          <a:p>
            <a:r>
              <a:rPr lang="es-MX" dirty="0">
                <a:latin typeface="Arial" pitchFamily="34" charset="0"/>
                <a:cs typeface="Arial" pitchFamily="34" charset="0"/>
              </a:rPr>
              <a:t>Con los pasos detallados anteriormente, ya estas en condiciones de conectar la sonda de medida al conector de entrada del canal I. Es muy importante utilizar las sondas diseñadas para trabajar </a:t>
            </a:r>
            <a:r>
              <a:rPr lang="es-MX" dirty="0" err="1">
                <a:latin typeface="Arial" pitchFamily="34" charset="0"/>
                <a:cs typeface="Arial" pitchFamily="34" charset="0"/>
              </a:rPr>
              <a:t>especificamente</a:t>
            </a:r>
            <a:r>
              <a:rPr lang="es-MX" dirty="0">
                <a:latin typeface="Arial" pitchFamily="34" charset="0"/>
                <a:cs typeface="Arial" pitchFamily="34" charset="0"/>
              </a:rPr>
              <a:t> con el osciloscopio. Una sonda no es ,ni </a:t>
            </a:r>
            <a:r>
              <a:rPr lang="es-MX" dirty="0" err="1">
                <a:latin typeface="Arial" pitchFamily="34" charset="0"/>
                <a:cs typeface="Arial" pitchFamily="34" charset="0"/>
              </a:rPr>
              <a:t>muco</a:t>
            </a:r>
            <a:r>
              <a:rPr lang="es-MX" dirty="0">
                <a:latin typeface="Arial" pitchFamily="34" charset="0"/>
                <a:cs typeface="Arial" pitchFamily="34" charset="0"/>
              </a:rPr>
              <a:t> menos, un cable con una pinza, sino que es un conector </a:t>
            </a:r>
            <a:r>
              <a:rPr lang="es-MX" dirty="0" err="1">
                <a:latin typeface="Arial" pitchFamily="34" charset="0"/>
                <a:cs typeface="Arial" pitchFamily="34" charset="0"/>
              </a:rPr>
              <a:t>especificamente</a:t>
            </a:r>
            <a:r>
              <a:rPr lang="es-MX" dirty="0">
                <a:latin typeface="Arial" pitchFamily="34" charset="0"/>
                <a:cs typeface="Arial" pitchFamily="34" charset="0"/>
              </a:rPr>
              <a:t> diseñado para evitar ruidos que puedan perturbar la medida.</a:t>
            </a:r>
          </a:p>
          <a:p>
            <a:r>
              <a:rPr lang="es-MX" dirty="0">
                <a:latin typeface="Arial" pitchFamily="34" charset="0"/>
                <a:cs typeface="Arial" pitchFamily="34" charset="0"/>
              </a:rPr>
              <a:t>Además, las sondas se construyen para que tengan un efecto mínimo sobre el circuito de medida. Esta facultad de la sondas recibe el nombre de efecto de carga, para minimizarla se utiliza un atenuador pasivo, generalmente de x10. </a:t>
            </a:r>
            <a:br>
              <a:rPr lang="es-MX" dirty="0">
                <a:latin typeface="Arial" pitchFamily="34" charset="0"/>
                <a:cs typeface="Arial" pitchFamily="34" charset="0"/>
              </a:rPr>
            </a:br>
            <a:r>
              <a:rPr lang="es-MX" dirty="0">
                <a:latin typeface="Arial" pitchFamily="34" charset="0"/>
                <a:cs typeface="Arial" pitchFamily="34" charset="0"/>
              </a:rPr>
              <a:t/>
            </a:r>
            <a:br>
              <a:rPr lang="es-MX" dirty="0">
                <a:latin typeface="Arial" pitchFamily="34" charset="0"/>
                <a:cs typeface="Arial" pitchFamily="34" charset="0"/>
              </a:rPr>
            </a:br>
            <a:endParaRPr lang="es-MX" dirty="0">
              <a:latin typeface="Arial" pitchFamily="34" charset="0"/>
              <a:cs typeface="Arial" pitchFamily="34" charset="0"/>
            </a:endParaRPr>
          </a:p>
          <a:p>
            <a:r>
              <a:rPr lang="es-MX" dirty="0">
                <a:latin typeface="Arial" pitchFamily="34" charset="0"/>
                <a:cs typeface="Arial" pitchFamily="34" charset="0"/>
              </a:rPr>
              <a:t/>
            </a:r>
            <a:br>
              <a:rPr lang="es-MX" dirty="0">
                <a:latin typeface="Arial" pitchFamily="34" charset="0"/>
                <a:cs typeface="Arial" pitchFamily="34" charset="0"/>
              </a:rPr>
            </a:br>
            <a:r>
              <a:rPr lang="es-MX" dirty="0">
                <a:latin typeface="Arial" pitchFamily="34" charset="0"/>
                <a:cs typeface="Arial" pitchFamily="34" charset="0"/>
              </a:rPr>
              <a:t>Este tipo de sonda se </a:t>
            </a:r>
            <a:r>
              <a:rPr lang="es-MX" dirty="0" err="1">
                <a:latin typeface="Arial" pitchFamily="34" charset="0"/>
                <a:cs typeface="Arial" pitchFamily="34" charset="0"/>
              </a:rPr>
              <a:t>proprociona</a:t>
            </a:r>
            <a:r>
              <a:rPr lang="es-MX" dirty="0">
                <a:latin typeface="Arial" pitchFamily="34" charset="0"/>
                <a:cs typeface="Arial" pitchFamily="34" charset="0"/>
              </a:rPr>
              <a:t> generalmente con el osciloscopio y es una excelente sonda de utilización general. Para otros tipos de medidas se utilizan sondas especiales, como pueden ser las sondas de corriente ó las activas.</a:t>
            </a:r>
          </a:p>
          <a:p>
            <a:r>
              <a:rPr lang="es-MX" b="1" dirty="0">
                <a:latin typeface="Arial" pitchFamily="34" charset="0"/>
                <a:cs typeface="Arial" pitchFamily="34" charset="0"/>
              </a:rPr>
              <a:t>Sondas pasivas</a:t>
            </a:r>
          </a:p>
          <a:p>
            <a:r>
              <a:rPr lang="es-MX" dirty="0">
                <a:latin typeface="Arial" pitchFamily="34" charset="0"/>
                <a:cs typeface="Arial" pitchFamily="34" charset="0"/>
              </a:rPr>
              <a:t>La </a:t>
            </a:r>
            <a:r>
              <a:rPr lang="es-MX" dirty="0" err="1">
                <a:latin typeface="Arial" pitchFamily="34" charset="0"/>
                <a:cs typeface="Arial" pitchFamily="34" charset="0"/>
              </a:rPr>
              <a:t>mayoria</a:t>
            </a:r>
            <a:r>
              <a:rPr lang="es-MX" dirty="0">
                <a:latin typeface="Arial" pitchFamily="34" charset="0"/>
                <a:cs typeface="Arial" pitchFamily="34" charset="0"/>
              </a:rPr>
              <a:t> de las sondas pasivas </a:t>
            </a:r>
            <a:r>
              <a:rPr lang="es-MX" dirty="0" err="1">
                <a:latin typeface="Arial" pitchFamily="34" charset="0"/>
                <a:cs typeface="Arial" pitchFamily="34" charset="0"/>
              </a:rPr>
              <a:t>estan</a:t>
            </a:r>
            <a:r>
              <a:rPr lang="es-MX" dirty="0">
                <a:latin typeface="Arial" pitchFamily="34" charset="0"/>
                <a:cs typeface="Arial" pitchFamily="34" charset="0"/>
              </a:rPr>
              <a:t> marcadas con un factor de atenuación, normalmente 10X ó 100X. Por convenio los factores de atenuación aparecen con el signo X detrás del factor de división. En contraste los factores de amplificación aparecen con el signo X delante (X10 ó X100).</a:t>
            </a:r>
          </a:p>
          <a:p>
            <a:r>
              <a:rPr lang="es-MX" dirty="0">
                <a:latin typeface="Arial" pitchFamily="34" charset="0"/>
                <a:cs typeface="Arial" pitchFamily="34" charset="0"/>
              </a:rPr>
              <a:t>La sonda más utilizada posiblemente sea la 10X, reduciendo la amplitud de la señal en un factor de 10. Su utilización se extiende a partir de frecuencias superiores a 5 </a:t>
            </a:r>
            <a:r>
              <a:rPr lang="es-MX" dirty="0" err="1">
                <a:latin typeface="Arial" pitchFamily="34" charset="0"/>
                <a:cs typeface="Arial" pitchFamily="34" charset="0"/>
              </a:rPr>
              <a:t>kHz</a:t>
            </a:r>
            <a:r>
              <a:rPr lang="es-MX" dirty="0">
                <a:latin typeface="Arial" pitchFamily="34" charset="0"/>
                <a:cs typeface="Arial" pitchFamily="34" charset="0"/>
              </a:rPr>
              <a:t> y con niveles de señal superiores a 10 </a:t>
            </a:r>
            <a:r>
              <a:rPr lang="es-MX" dirty="0" err="1">
                <a:latin typeface="Arial" pitchFamily="34" charset="0"/>
                <a:cs typeface="Arial" pitchFamily="34" charset="0"/>
              </a:rPr>
              <a:t>mV</a:t>
            </a:r>
            <a:r>
              <a:rPr lang="es-MX" dirty="0">
                <a:latin typeface="Arial" pitchFamily="34" charset="0"/>
                <a:cs typeface="Arial" pitchFamily="34" charset="0"/>
              </a:rPr>
              <a:t>. La sonda 1X es similar a la anterior pero introduce más carga en el circuito de prueba, pero puede medir señales con menor nivel. Por comodidad de uso se han introducido sondas especiales con un conmutador que permite una utilización 1X ó 10X. Cuando se utilicen este tipo de sondas hay que asegurarse de la posición de este conmutador antes de realizar una medida. </a:t>
            </a:r>
            <a:br>
              <a:rPr lang="es-MX" dirty="0">
                <a:latin typeface="Arial" pitchFamily="34" charset="0"/>
                <a:cs typeface="Arial" pitchFamily="34" charset="0"/>
              </a:rPr>
            </a:br>
            <a:endParaRPr lang="es-MX" dirty="0">
              <a:latin typeface="Arial" pitchFamily="34" charset="0"/>
              <a:cs typeface="Arial" pitchFamily="34" charset="0"/>
            </a:endParaRPr>
          </a:p>
          <a:p>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Compensación de la sonda</a:t>
            </a:r>
            <a:br>
              <a:rPr lang="es-MX" b="1" dirty="0"/>
            </a:br>
            <a:endParaRPr lang="es-MX" dirty="0"/>
          </a:p>
        </p:txBody>
      </p:sp>
      <p:sp>
        <p:nvSpPr>
          <p:cNvPr id="3" name="2 Marcador de contenido"/>
          <p:cNvSpPr>
            <a:spLocks noGrp="1"/>
          </p:cNvSpPr>
          <p:nvPr>
            <p:ph idx="1"/>
          </p:nvPr>
        </p:nvSpPr>
        <p:spPr/>
        <p:txBody>
          <a:bodyPr>
            <a:normAutofit fontScale="25000" lnSpcReduction="20000"/>
          </a:bodyPr>
          <a:lstStyle/>
          <a:p>
            <a:r>
              <a:rPr lang="es-MX" sz="3700" dirty="0">
                <a:latin typeface="Arial" pitchFamily="34" charset="0"/>
                <a:cs typeface="Arial" pitchFamily="34" charset="0"/>
              </a:rPr>
              <a:t>Antes de utilizar una sonda atenuadora 10X es necesario realizar un ajuste en frecuencia para el osciloscopio en particular sobre el que se vaya a trabajar. Este ajuste se denomina compensación de la sonda y consta de los siguientes pasos.</a:t>
            </a:r>
          </a:p>
          <a:p>
            <a:r>
              <a:rPr lang="es-MX" sz="3700" dirty="0">
                <a:latin typeface="Arial" pitchFamily="34" charset="0"/>
                <a:cs typeface="Arial" pitchFamily="34" charset="0"/>
              </a:rPr>
              <a:t>Conectar la sonda a la entrada del canal I.</a:t>
            </a:r>
          </a:p>
          <a:p>
            <a:r>
              <a:rPr lang="es-MX" sz="3700" dirty="0">
                <a:latin typeface="Arial" pitchFamily="34" charset="0"/>
                <a:cs typeface="Arial" pitchFamily="34" charset="0"/>
              </a:rPr>
              <a:t>Conectar la punta de la sonda al punto de señal de compensación (La </a:t>
            </a:r>
            <a:r>
              <a:rPr lang="es-MX" sz="3700" dirty="0" err="1">
                <a:latin typeface="Arial" pitchFamily="34" charset="0"/>
                <a:cs typeface="Arial" pitchFamily="34" charset="0"/>
              </a:rPr>
              <a:t>mayoria</a:t>
            </a:r>
            <a:r>
              <a:rPr lang="es-MX" sz="3700" dirty="0">
                <a:latin typeface="Arial" pitchFamily="34" charset="0"/>
                <a:cs typeface="Arial" pitchFamily="34" charset="0"/>
              </a:rPr>
              <a:t> de los osciloscopios disponen de una toma para ajustar las sondas, en caso contrario será necesario utilizar un generador de onda cuadrada). </a:t>
            </a:r>
            <a:br>
              <a:rPr lang="es-MX" sz="3700" dirty="0">
                <a:latin typeface="Arial" pitchFamily="34" charset="0"/>
                <a:cs typeface="Arial" pitchFamily="34" charset="0"/>
              </a:rPr>
            </a:br>
            <a:r>
              <a:rPr lang="es-MX" sz="3700" dirty="0">
                <a:latin typeface="Arial" pitchFamily="34" charset="0"/>
                <a:cs typeface="Arial" pitchFamily="34" charset="0"/>
              </a:rPr>
              <a:t/>
            </a:r>
            <a:br>
              <a:rPr lang="es-MX" sz="3700" dirty="0">
                <a:latin typeface="Arial" pitchFamily="34" charset="0"/>
                <a:cs typeface="Arial" pitchFamily="34" charset="0"/>
              </a:rPr>
            </a:br>
            <a:endParaRPr lang="es-MX" sz="3700" dirty="0">
              <a:latin typeface="Arial" pitchFamily="34" charset="0"/>
              <a:cs typeface="Arial" pitchFamily="34" charset="0"/>
            </a:endParaRPr>
          </a:p>
          <a:p>
            <a:r>
              <a:rPr lang="es-MX" sz="3700" dirty="0">
                <a:latin typeface="Arial" pitchFamily="34" charset="0"/>
                <a:cs typeface="Arial" pitchFamily="34" charset="0"/>
              </a:rPr>
              <a:t/>
            </a:r>
            <a:br>
              <a:rPr lang="es-MX" sz="3700" dirty="0">
                <a:latin typeface="Arial" pitchFamily="34" charset="0"/>
                <a:cs typeface="Arial" pitchFamily="34" charset="0"/>
              </a:rPr>
            </a:br>
            <a:endParaRPr lang="es-MX" sz="3700" dirty="0">
              <a:latin typeface="Arial" pitchFamily="34" charset="0"/>
              <a:cs typeface="Arial" pitchFamily="34" charset="0"/>
            </a:endParaRPr>
          </a:p>
          <a:p>
            <a:r>
              <a:rPr lang="es-MX" sz="3700" dirty="0">
                <a:latin typeface="Arial" pitchFamily="34" charset="0"/>
                <a:cs typeface="Arial" pitchFamily="34" charset="0"/>
              </a:rPr>
              <a:t>Conectar la pinza de cocodrilo de la sonda a masa.</a:t>
            </a:r>
          </a:p>
          <a:p>
            <a:r>
              <a:rPr lang="es-MX" sz="3700" dirty="0">
                <a:latin typeface="Arial" pitchFamily="34" charset="0"/>
                <a:cs typeface="Arial" pitchFamily="34" charset="0"/>
              </a:rPr>
              <a:t>Observar la señal cuadrada de referencia en la pantalla.</a:t>
            </a:r>
          </a:p>
          <a:p>
            <a:r>
              <a:rPr lang="es-MX" sz="3700" dirty="0">
                <a:latin typeface="Arial" pitchFamily="34" charset="0"/>
                <a:cs typeface="Arial" pitchFamily="34" charset="0"/>
              </a:rPr>
              <a:t>Con el destornillador de ajuste, actuar sobre el condensador de ajuste hasta observar una señal cuadrada perfecta.</a:t>
            </a:r>
          </a:p>
          <a:p>
            <a:r>
              <a:rPr lang="es-MX" sz="3700" dirty="0">
                <a:latin typeface="Arial" pitchFamily="34" charset="0"/>
                <a:cs typeface="Arial" pitchFamily="34" charset="0"/>
              </a:rPr>
              <a:t/>
            </a:r>
            <a:br>
              <a:rPr lang="es-MX" sz="3700" dirty="0">
                <a:latin typeface="Arial" pitchFamily="34" charset="0"/>
                <a:cs typeface="Arial" pitchFamily="34" charset="0"/>
              </a:rPr>
            </a:br>
            <a:r>
              <a:rPr lang="es-MX" sz="3700" dirty="0">
                <a:latin typeface="Arial" pitchFamily="34" charset="0"/>
                <a:cs typeface="Arial" pitchFamily="34" charset="0"/>
              </a:rPr>
              <a:t/>
            </a:r>
            <a:br>
              <a:rPr lang="es-MX" sz="3700" dirty="0">
                <a:latin typeface="Arial" pitchFamily="34" charset="0"/>
                <a:cs typeface="Arial" pitchFamily="34" charset="0"/>
              </a:rPr>
            </a:br>
            <a:endParaRPr lang="es-MX" sz="3700" dirty="0">
              <a:latin typeface="Arial" pitchFamily="34" charset="0"/>
              <a:cs typeface="Arial" pitchFamily="34" charset="0"/>
            </a:endParaRPr>
          </a:p>
          <a:p>
            <a:r>
              <a:rPr lang="es-MX" sz="3700" dirty="0">
                <a:latin typeface="Arial" pitchFamily="34" charset="0"/>
                <a:cs typeface="Arial" pitchFamily="34" charset="0"/>
              </a:rPr>
              <a:t/>
            </a:r>
            <a:br>
              <a:rPr lang="es-MX" sz="3700" dirty="0">
                <a:latin typeface="Arial" pitchFamily="34" charset="0"/>
                <a:cs typeface="Arial" pitchFamily="34" charset="0"/>
              </a:rPr>
            </a:br>
            <a:endParaRPr lang="es-MX" sz="3700" dirty="0">
              <a:latin typeface="Arial" pitchFamily="34" charset="0"/>
              <a:cs typeface="Arial" pitchFamily="34" charset="0"/>
            </a:endParaRPr>
          </a:p>
          <a:p>
            <a:r>
              <a:rPr lang="es-MX" sz="3700" b="1" dirty="0">
                <a:latin typeface="Arial" pitchFamily="34" charset="0"/>
                <a:cs typeface="Arial" pitchFamily="34" charset="0"/>
              </a:rPr>
              <a:t>Sondas activas</a:t>
            </a:r>
          </a:p>
          <a:p>
            <a:r>
              <a:rPr lang="es-MX" sz="3700" dirty="0" err="1">
                <a:latin typeface="Arial" pitchFamily="34" charset="0"/>
                <a:cs typeface="Arial" pitchFamily="34" charset="0"/>
              </a:rPr>
              <a:t>Proprocionan</a:t>
            </a:r>
            <a:r>
              <a:rPr lang="es-MX" sz="3700" dirty="0">
                <a:latin typeface="Arial" pitchFamily="34" charset="0"/>
                <a:cs typeface="Arial" pitchFamily="34" charset="0"/>
              </a:rPr>
              <a:t> una amplificación antes de aplicar la señal a la entrada del osciloscopio. Pueden ser necesarias en circuitos con una </a:t>
            </a:r>
            <a:r>
              <a:rPr lang="es-MX" sz="3700" dirty="0" err="1">
                <a:latin typeface="Arial" pitchFamily="34" charset="0"/>
                <a:cs typeface="Arial" pitchFamily="34" charset="0"/>
              </a:rPr>
              <a:t>cargabilidad</a:t>
            </a:r>
            <a:r>
              <a:rPr lang="es-MX" sz="3700" dirty="0">
                <a:latin typeface="Arial" pitchFamily="34" charset="0"/>
                <a:cs typeface="Arial" pitchFamily="34" charset="0"/>
              </a:rPr>
              <a:t> de salida muy baja. Este tipo de sondas necesitan para operar una fuente de alimentación.</a:t>
            </a:r>
          </a:p>
          <a:p>
            <a:r>
              <a:rPr lang="es-MX" sz="3700" b="1" dirty="0">
                <a:latin typeface="Arial" pitchFamily="34" charset="0"/>
                <a:cs typeface="Arial" pitchFamily="34" charset="0"/>
              </a:rPr>
              <a:t>Sondas de corriente</a:t>
            </a:r>
          </a:p>
          <a:p>
            <a:r>
              <a:rPr lang="es-MX" sz="3700" dirty="0">
                <a:latin typeface="Arial" pitchFamily="34" charset="0"/>
                <a:cs typeface="Arial" pitchFamily="34" charset="0"/>
              </a:rPr>
              <a:t>Posibilitan la medida directa de las corrientes en un circuito. Las hay para medida de corriente alterna y continua. Poseen una pinza que abarca el cable a </a:t>
            </a:r>
            <a:r>
              <a:rPr lang="es-MX" sz="3700" dirty="0" err="1">
                <a:latin typeface="Arial" pitchFamily="34" charset="0"/>
                <a:cs typeface="Arial" pitchFamily="34" charset="0"/>
              </a:rPr>
              <a:t>traves</a:t>
            </a:r>
            <a:r>
              <a:rPr lang="es-MX" sz="3700" dirty="0">
                <a:latin typeface="Arial" pitchFamily="34" charset="0"/>
                <a:cs typeface="Arial" pitchFamily="34" charset="0"/>
              </a:rPr>
              <a:t> del cual se desea medir la corriente. Al no situarse en serie con el circuito causan muy poca interferencia en él.</a:t>
            </a:r>
            <a:br>
              <a:rPr lang="es-MX" sz="3700" dirty="0">
                <a:latin typeface="Arial" pitchFamily="34" charset="0"/>
                <a:cs typeface="Arial" pitchFamily="34" charset="0"/>
              </a:rPr>
            </a:br>
            <a:endParaRPr lang="es-MX" sz="3700" dirty="0">
              <a:latin typeface="Arial" pitchFamily="34" charset="0"/>
              <a:cs typeface="Arial" pitchFamily="34" charset="0"/>
            </a:endParaRPr>
          </a:p>
          <a:p>
            <a:endParaRPr lang="es-MX"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Integrantes del equipo  </a:t>
            </a:r>
            <a:endParaRPr lang="es-MX" dirty="0"/>
          </a:p>
        </p:txBody>
      </p:sp>
      <p:sp>
        <p:nvSpPr>
          <p:cNvPr id="3" name="2 Marcador de contenido"/>
          <p:cNvSpPr>
            <a:spLocks noGrp="1"/>
          </p:cNvSpPr>
          <p:nvPr>
            <p:ph idx="1"/>
          </p:nvPr>
        </p:nvSpPr>
        <p:spPr/>
        <p:txBody>
          <a:bodyPr/>
          <a:lstStyle/>
          <a:p>
            <a:r>
              <a:rPr lang="es-MX" dirty="0" smtClean="0"/>
              <a:t>Edgar Daniel Romo frías </a:t>
            </a:r>
          </a:p>
          <a:p>
            <a:r>
              <a:rPr lang="es-MX" dirty="0" smtClean="0"/>
              <a:t>Carlos Eduardo Cruz Martin </a:t>
            </a:r>
          </a:p>
          <a:p>
            <a:r>
              <a:rPr lang="es-MX" dirty="0" smtClean="0"/>
              <a:t>Ricardo </a:t>
            </a:r>
            <a:r>
              <a:rPr lang="es-MX" dirty="0"/>
              <a:t>E</a:t>
            </a:r>
            <a:r>
              <a:rPr lang="es-MX" dirty="0" smtClean="0"/>
              <a:t>squeda Orozco </a:t>
            </a:r>
            <a:endParaRPr lang="es-MX"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649</Words>
  <Application>Microsoft Office PowerPoint</Application>
  <PresentationFormat>Presentación en pantalla (4:3)</PresentationFormat>
  <Paragraphs>74</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Tema de Office</vt:lpstr>
      <vt:lpstr>Introduccion </vt:lpstr>
      <vt:lpstr>Osciloscopio  </vt:lpstr>
      <vt:lpstr>Diapositiva 3</vt:lpstr>
      <vt:lpstr>Mas funciones </vt:lpstr>
      <vt:lpstr>Ajuste inicial de los controles</vt:lpstr>
      <vt:lpstr>Diapositiva 6</vt:lpstr>
      <vt:lpstr>Sondas de medida </vt:lpstr>
      <vt:lpstr>Compensación de la sonda </vt:lpstr>
      <vt:lpstr>Integrantes del equipo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Osciloscopio</dc:title>
  <dc:creator>ENRIQUE</dc:creator>
  <cp:lastModifiedBy>ENRIQUE</cp:lastModifiedBy>
  <cp:revision>2</cp:revision>
  <dcterms:created xsi:type="dcterms:W3CDTF">2012-10-16T03:16:00Z</dcterms:created>
  <dcterms:modified xsi:type="dcterms:W3CDTF">2012-10-16T03:35:14Z</dcterms:modified>
</cp:coreProperties>
</file>